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0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4018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Credit Card Fraud Detection Project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4398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Enhancing security through advanced analytics. Learn how to detect and prevent credit card fraud using data-driven insights.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19" y="5424845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99686" y="5400556"/>
            <a:ext cx="34975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 KAMBHAM HIMA BINDU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44590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Dataset Features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675001" y="347352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Get insights into the key features of the credit card fraud dataset.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75001" y="4273153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Analyze transaction volume, involving 1000 customers and 800 merchants.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75001" y="5072777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features such as credit card number, merchant, amount, gender, and more.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098715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Exploratory Data Analysis (EDA)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1188601" y="382071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Gain insights from the visual exploration of the credit card fraud dataset.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601" y="462033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 patterns, anomalies, and correlations using various charts and graphs.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5419963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Examine temporal trends in transaction data to detect potential fraudulent activities.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623661"/>
            <a:ext cx="65532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Numerical Data Analysis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675001" y="3651290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Analyze transaction amounts, ranging from 1 to 28,948.90 USD.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75001" y="4095512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the mean amount of 70.35 USD and the standard deviation of 160.32 USD.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75001" y="489513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Investigate ZIP codes, coordinates, and city populations for further insights.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925473"/>
            <a:ext cx="67437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Fraud Detection Timeline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66307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303B69"/>
          </a:solidFill>
          <a:ln/>
        </p:spPr>
      </p:sp>
      <p:sp>
        <p:nvSpPr>
          <p:cNvPr id="7" name="Shape 4"/>
          <p:cNvSpPr/>
          <p:nvPr/>
        </p:nvSpPr>
        <p:spPr>
          <a:xfrm>
            <a:off x="69028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03B69"/>
          </a:solidFill>
          <a:ln/>
        </p:spPr>
      </p:sp>
      <p:sp>
        <p:nvSpPr>
          <p:cNvPr id="8" name="Shape 5"/>
          <p:cNvSpPr/>
          <p:nvPr/>
        </p:nvSpPr>
        <p:spPr>
          <a:xfrm>
            <a:off x="64028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76596" y="2168366"/>
            <a:ext cx="1524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7874913" y="2175272"/>
            <a:ext cx="2407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Dataset Collection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7874913" y="2655689"/>
            <a:ext cx="59222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Collect credit card transaction data from various sources.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9028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03B69"/>
          </a:solidFill>
          <a:ln/>
        </p:spPr>
      </p:sp>
      <p:sp>
        <p:nvSpPr>
          <p:cNvPr id="13" name="Shape 10"/>
          <p:cNvSpPr/>
          <p:nvPr/>
        </p:nvSpPr>
        <p:spPr>
          <a:xfrm>
            <a:off x="64028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49926" y="4026098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7874913" y="4033004"/>
            <a:ext cx="2583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 Preprocessing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874913" y="4513421"/>
            <a:ext cx="59222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Clean and prepare the dataset for analysis by removing duplicates and handling missing values.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9028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03B69"/>
          </a:solidFill>
          <a:ln/>
        </p:spPr>
      </p:sp>
      <p:sp>
        <p:nvSpPr>
          <p:cNvPr id="18" name="Shape 15"/>
          <p:cNvSpPr/>
          <p:nvPr/>
        </p:nvSpPr>
        <p:spPr>
          <a:xfrm>
            <a:off x="64028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561356" y="5883831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7874913" y="5890736"/>
            <a:ext cx="2689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Feature Engineering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7874913" y="6371153"/>
            <a:ext cx="59222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Create meaningful features from the raw data to improve fraud detection accuracy.</a:t>
            </a:r>
            <a:endParaRPr lang="en-US" sz="175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64901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Next Steps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676644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726781" y="291262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Model Training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26781" y="3393043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Train machine learning algorithms on the prepared dataset to detect fraudulent transactions.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676644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91067" y="2912626"/>
            <a:ext cx="2293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Model Evaluation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91067" y="3393043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Evaluate the performance of the trained models using appropriate metrics and validation techniques.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4917400"/>
            <a:ext cx="9306401" cy="1663184"/>
          </a:xfrm>
          <a:prstGeom prst="roundRect">
            <a:avLst>
              <a:gd name="adj" fmla="val 6012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726781" y="515338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Deployment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26781" y="5633799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 the fraud detection model in real-world scenarios to enhance security and prevent financial losses.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942868"/>
            <a:ext cx="69646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Determining the Objective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97049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Problem Statement: Credit Card Fraud Detection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57581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Objective: Develop ML model, Conduct Cost-Benefit Analysis, Provide Recommendations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804863"/>
            <a:ext cx="9067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Summary Statistics Interpretation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194357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Transaction Amount (amt):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254889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Ranged widely from 1 to 28,948.90 USD.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299311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Mean amount: 70.35 USD, SD: 160.32 USD.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343733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75% of transactions below 83.14 USD.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404264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ZIP Code (zip):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93394" y="464796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Diverse values with a mean of 48,800.07.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037993" y="525327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Geographic Coordinates (lat and long):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393394" y="585858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Broad geographical spread with mean lat: 38.54, long: -90.23.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037993" y="646390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City Population (city_pop):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2393394" y="706921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Significant variation, mean: 88,824.44, max: 2,906,700.</a:t>
            </a:r>
            <a:endParaRPr lang="en-US" sz="1750" dirty="0"/>
          </a:p>
        </p:txBody>
      </p:sp>
      <p:pic>
        <p:nvPicPr>
          <p:cNvPr id="1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410176"/>
            <a:ext cx="67894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Categorical Data Analysis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54889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Merchant Information: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15420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Various merchants with "fraud_Kilback LLC" having the highest frequency.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359842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693 unique merchants in the dataset.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037993" y="42037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Transaction Categories: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480905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Various categories with "gas_transport" having the highest frequency.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93394" y="525327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"Travel" category with the fewest transactions.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037993" y="585858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Transaction Amount Subset: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393394" y="646390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Examined a subset with entries ranging from 1.06 to 1,376.04 USD.</a:t>
            </a:r>
            <a:endParaRPr lang="en-US" sz="1750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85439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Model Building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99311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Models Used: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59842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Logistic Regression, Random Forest, XGBoost, Decision Tree.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420374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Performance Metrics: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480905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Accuracy, Precision, Recall, F1-Score.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541436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Random Forest Model: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93394" y="601968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Achieved an accuracy of 99.78% with a precision of 94% and recall of 75%.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2144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700338" y="534472"/>
            <a:ext cx="4343400" cy="6072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81"/>
              </a:lnSpc>
              <a:buNone/>
            </a:pPr>
            <a:r>
              <a:rPr lang="en-US" sz="3825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Evaluation Metrics</a:t>
            </a:r>
            <a:endParaRPr lang="en-US" sz="3825" dirty="0"/>
          </a:p>
        </p:txBody>
      </p:sp>
      <p:sp>
        <p:nvSpPr>
          <p:cNvPr id="5" name="Text 3"/>
          <p:cNvSpPr/>
          <p:nvPr/>
        </p:nvSpPr>
        <p:spPr>
          <a:xfrm>
            <a:off x="2700338" y="1530310"/>
            <a:ext cx="9229725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48"/>
              </a:lnSpc>
              <a:buNone/>
            </a:pPr>
            <a:r>
              <a:rPr lang="en-US" sz="153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Random Forest Metrics:</a:t>
            </a:r>
            <a:pPr indent="0" marL="0">
              <a:lnSpc>
                <a:spcPts val="2448"/>
              </a:lnSpc>
              <a:buNone/>
            </a:pPr>
            <a:r>
              <a:rPr lang="en-US" sz="153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Accuracy, Precision, Recall, F1-Score</a:t>
            </a:r>
            <a:endParaRPr lang="en-US" sz="153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0338" y="2278380"/>
            <a:ext cx="2871430" cy="255746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700338" y="5054441"/>
            <a:ext cx="4377809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48"/>
              </a:lnSpc>
              <a:buNone/>
            </a:pPr>
            <a:endParaRPr lang="en-US" sz="1530" dirty="0"/>
          </a:p>
        </p:txBody>
      </p:sp>
      <p:sp>
        <p:nvSpPr>
          <p:cNvPr id="8" name="Text 5"/>
          <p:cNvSpPr/>
          <p:nvPr/>
        </p:nvSpPr>
        <p:spPr>
          <a:xfrm>
            <a:off x="2700338" y="5540097"/>
            <a:ext cx="4377809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48"/>
              </a:lnSpc>
              <a:buNone/>
            </a:pPr>
            <a:endParaRPr lang="en-US" sz="1530" dirty="0"/>
          </a:p>
        </p:txBody>
      </p:sp>
      <p:sp>
        <p:nvSpPr>
          <p:cNvPr id="9" name="Text 6"/>
          <p:cNvSpPr/>
          <p:nvPr/>
        </p:nvSpPr>
        <p:spPr>
          <a:xfrm>
            <a:off x="2700338" y="6025753"/>
            <a:ext cx="4377809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48"/>
              </a:lnSpc>
              <a:buNone/>
            </a:pPr>
            <a:endParaRPr lang="en-US" sz="1530" dirty="0"/>
          </a:p>
        </p:txBody>
      </p:sp>
      <p:sp>
        <p:nvSpPr>
          <p:cNvPr id="10" name="Text 7"/>
          <p:cNvSpPr/>
          <p:nvPr/>
        </p:nvSpPr>
        <p:spPr>
          <a:xfrm>
            <a:off x="2700338" y="6511409"/>
            <a:ext cx="4377809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48"/>
              </a:lnSpc>
              <a:buNone/>
            </a:pPr>
            <a:endParaRPr lang="en-US" sz="1530" dirty="0"/>
          </a:p>
        </p:txBody>
      </p:sp>
      <p:sp>
        <p:nvSpPr>
          <p:cNvPr id="11" name="Text 8"/>
          <p:cNvSpPr/>
          <p:nvPr/>
        </p:nvSpPr>
        <p:spPr>
          <a:xfrm>
            <a:off x="2700338" y="6997065"/>
            <a:ext cx="4377809" cy="310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48"/>
              </a:lnSpc>
              <a:buNone/>
            </a:pPr>
            <a:endParaRPr lang="en-US" sz="153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873" y="2278380"/>
            <a:ext cx="3400425" cy="2822853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7559873" y="5319832"/>
            <a:ext cx="4377809" cy="2156698"/>
          </a:xfrm>
          <a:prstGeom prst="roundRect">
            <a:avLst>
              <a:gd name="adj" fmla="val 4054"/>
            </a:avLst>
          </a:prstGeom>
          <a:solidFill>
            <a:srgbClr val="181E34"/>
          </a:solidFill>
          <a:ln/>
        </p:spPr>
      </p:sp>
      <p:sp>
        <p:nvSpPr>
          <p:cNvPr id="14" name="Shape 10"/>
          <p:cNvSpPr/>
          <p:nvPr/>
        </p:nvSpPr>
        <p:spPr>
          <a:xfrm>
            <a:off x="7550229" y="5319832"/>
            <a:ext cx="4397097" cy="2156698"/>
          </a:xfrm>
          <a:prstGeom prst="roundRect">
            <a:avLst>
              <a:gd name="adj" fmla="val 1351"/>
            </a:avLst>
          </a:prstGeom>
          <a:solidFill>
            <a:srgbClr val="181E34"/>
          </a:solidFill>
          <a:ln/>
        </p:spPr>
      </p:sp>
      <p:sp>
        <p:nvSpPr>
          <p:cNvPr id="15" name="Text 11"/>
          <p:cNvSpPr/>
          <p:nvPr/>
        </p:nvSpPr>
        <p:spPr>
          <a:xfrm>
            <a:off x="7744539" y="5465564"/>
            <a:ext cx="4008477" cy="1865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48"/>
              </a:lnSpc>
              <a:buNone/>
            </a:pPr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Accuracy of Train Data:  100.0</a:t>
            </a:r>
            <a:endParaRPr lang="en-US" sz="1530" dirty="0"/>
          </a:p>
          <a:p>
            <a:pPr indent="0" marL="0">
              <a:lnSpc>
                <a:spcPts val="2448"/>
              </a:lnSpc>
              <a:buNone/>
            </a:pPr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Accuracy of Test Data:  99.88249457009748</a:t>
            </a:r>
            <a:endParaRPr lang="en-US" sz="1530" dirty="0"/>
          </a:p>
          <a:p>
            <a:pPr indent="0" marL="0">
              <a:lnSpc>
                <a:spcPts val="2448"/>
              </a:lnSpc>
              <a:buNone/>
            </a:pPr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 Positive Ratio : 72.96037296037296</a:t>
            </a:r>
            <a:endParaRPr lang="en-US" sz="1530" dirty="0"/>
          </a:p>
          <a:p>
            <a:pPr indent="0" marL="0">
              <a:lnSpc>
                <a:spcPts val="2448"/>
              </a:lnSpc>
              <a:buNone/>
            </a:pPr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False Positive Rato : 0.013187035518286623</a:t>
            </a:r>
            <a:endParaRPr lang="en-US" sz="1530" dirty="0"/>
          </a:p>
          <a:p>
            <a:pPr indent="0" marL="0">
              <a:lnSpc>
                <a:spcPts val="2448"/>
              </a:lnSpc>
              <a:buNone/>
            </a:pPr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Precision : 95.54334554334555</a:t>
            </a:r>
            <a:endParaRPr lang="en-US" sz="1530" dirty="0"/>
          </a:p>
          <a:p>
            <a:pPr indent="0" marL="0">
              <a:lnSpc>
                <a:spcPts val="2448"/>
              </a:lnSpc>
              <a:buNone/>
            </a:pPr>
            <a:r>
              <a:rPr lang="en-US" sz="153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F1 - Score : 82.73856727464975</a:t>
            </a:r>
            <a:endParaRPr lang="en-US" sz="1530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314563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93394" y="428434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Uncover the importance of credit card fraud detection in today's digital world.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472856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the financial and trust implications of fraud for individuals and businesses.</a:t>
            </a:r>
            <a:endParaRPr lang="en-US" sz="1750" dirty="0"/>
          </a:p>
        </p:txBody>
      </p:sp>
      <p:pic>
        <p:nvPicPr>
          <p:cNvPr id="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349216"/>
            <a:ext cx="5250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Feature Importance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48793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Top Features: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09324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log_amt (Logarithm of Transaction Amount)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353746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category_grocery_pos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398168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category_misc_net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442591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category_shopping_net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93394" y="487013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category_travel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037993" y="547544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Insights: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393394" y="608076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Unusual log-transformed amounts flagged for potential fraud.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393394" y="652498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Certain spending categories show higher susceptibility to fraud.</a:t>
            </a:r>
            <a:endParaRPr lang="en-US" sz="175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7815"/>
          </a:xfrm>
          <a:prstGeom prst="rect">
            <a:avLst/>
          </a:prstGeom>
          <a:solidFill>
            <a:srgbClr val="080E26"/>
          </a:solidFill>
          <a:ln w="11430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932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57870" y="2797731"/>
            <a:ext cx="3669268" cy="5732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14"/>
              </a:lnSpc>
              <a:buNone/>
            </a:pPr>
            <a:r>
              <a:rPr lang="en-US" sz="3612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kkk</a:t>
            </a:r>
            <a:endParaRPr lang="en-US" sz="3612" dirty="0"/>
          </a:p>
        </p:txBody>
      </p:sp>
      <p:sp>
        <p:nvSpPr>
          <p:cNvPr id="6" name="Shape 3"/>
          <p:cNvSpPr/>
          <p:nvPr/>
        </p:nvSpPr>
        <p:spPr>
          <a:xfrm>
            <a:off x="2957870" y="3646170"/>
            <a:ext cx="8714661" cy="4087178"/>
          </a:xfrm>
          <a:prstGeom prst="roundRect">
            <a:avLst>
              <a:gd name="adj" fmla="val 2020"/>
            </a:avLst>
          </a:prstGeom>
          <a:noFill/>
          <a:ln w="1143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2969300" y="3657600"/>
            <a:ext cx="8691801" cy="24780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56" y="3775234"/>
            <a:ext cx="3975378" cy="22427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02366" y="3775234"/>
            <a:ext cx="397537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1"/>
              </a:lnSpc>
              <a:buNone/>
            </a:pPr>
            <a:endParaRPr lang="en-US" sz="1445" dirty="0"/>
          </a:p>
        </p:txBody>
      </p:sp>
      <p:sp>
        <p:nvSpPr>
          <p:cNvPr id="10" name="Shape 6"/>
          <p:cNvSpPr/>
          <p:nvPr/>
        </p:nvSpPr>
        <p:spPr>
          <a:xfrm>
            <a:off x="2969300" y="6135648"/>
            <a:ext cx="8691801" cy="5287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3152656" y="6253282"/>
            <a:ext cx="397537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1"/>
              </a:lnSpc>
              <a:buNone/>
            </a:pPr>
            <a:endParaRPr lang="en-US" sz="1445" dirty="0"/>
          </a:p>
        </p:txBody>
      </p:sp>
      <p:sp>
        <p:nvSpPr>
          <p:cNvPr id="12" name="Text 8"/>
          <p:cNvSpPr/>
          <p:nvPr/>
        </p:nvSpPr>
        <p:spPr>
          <a:xfrm>
            <a:off x="7502366" y="6253282"/>
            <a:ext cx="397537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1"/>
              </a:lnSpc>
              <a:buNone/>
            </a:pPr>
            <a:endParaRPr lang="en-US" sz="1445" dirty="0"/>
          </a:p>
        </p:txBody>
      </p:sp>
      <p:sp>
        <p:nvSpPr>
          <p:cNvPr id="13" name="Shape 9"/>
          <p:cNvSpPr/>
          <p:nvPr/>
        </p:nvSpPr>
        <p:spPr>
          <a:xfrm>
            <a:off x="2969300" y="6664404"/>
            <a:ext cx="8691801" cy="5287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3152656" y="6782038"/>
            <a:ext cx="397537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1"/>
              </a:lnSpc>
              <a:buNone/>
            </a:pPr>
            <a:endParaRPr lang="en-US" sz="1445" dirty="0"/>
          </a:p>
        </p:txBody>
      </p:sp>
      <p:sp>
        <p:nvSpPr>
          <p:cNvPr id="15" name="Text 11"/>
          <p:cNvSpPr/>
          <p:nvPr/>
        </p:nvSpPr>
        <p:spPr>
          <a:xfrm>
            <a:off x="7502366" y="6782038"/>
            <a:ext cx="397537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1"/>
              </a:lnSpc>
              <a:buNone/>
            </a:pPr>
            <a:endParaRPr lang="en-US" sz="1445" dirty="0"/>
          </a:p>
        </p:txBody>
      </p:sp>
      <p:sp>
        <p:nvSpPr>
          <p:cNvPr id="16" name="Shape 12"/>
          <p:cNvSpPr/>
          <p:nvPr/>
        </p:nvSpPr>
        <p:spPr>
          <a:xfrm>
            <a:off x="2969300" y="7193161"/>
            <a:ext cx="8691801" cy="5287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3152656" y="7310795"/>
            <a:ext cx="397537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1"/>
              </a:lnSpc>
              <a:buNone/>
            </a:pPr>
            <a:endParaRPr lang="en-US" sz="1445" dirty="0"/>
          </a:p>
        </p:txBody>
      </p:sp>
      <p:sp>
        <p:nvSpPr>
          <p:cNvPr id="18" name="Text 14"/>
          <p:cNvSpPr/>
          <p:nvPr/>
        </p:nvSpPr>
        <p:spPr>
          <a:xfrm>
            <a:off x="7502366" y="7310795"/>
            <a:ext cx="3975378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1"/>
              </a:lnSpc>
              <a:buNone/>
            </a:pPr>
            <a:endParaRPr lang="en-US" sz="1445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607344"/>
            <a:ext cx="51206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Strategic Approach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263497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324028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384560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445091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505622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037993" y="566154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037993" y="626685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365296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Proposal: Biometric Confirmation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087297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Introducing Fingerprint Authentication can provide numerous benefits for secure user verification. Our implementation strategy ensures a seamless experience while providing an extra layer of security. Advantages include faster login times and reduced risk of password breaches.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23979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Benifit 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2267426"/>
            <a:ext cx="10554414" cy="4722257"/>
          </a:xfrm>
          <a:prstGeom prst="roundRect">
            <a:avLst>
              <a:gd name="adj" fmla="val 2117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2051804" y="2281238"/>
            <a:ext cx="10526792" cy="40575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2273975" y="2422088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273975" y="2910721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273975" y="3399353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273975" y="3887986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273975" y="4376618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273975" y="4865251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273975" y="5353883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2273975" y="5842516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41181" y="2422088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2051804" y="6338768"/>
            <a:ext cx="10526792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2273975" y="6479619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541181" y="6479619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009894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Proposal: Two-Step Verification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731895"/>
            <a:ext cx="747760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Considering the vulnerability of elderly customers to fraudulent activities, our Two-Step Verification system combines iris and fingerprint recognition for enhanced security. It offers advantages such as enhanced security, user-friendly experience, and accessibility features. Implementation steps include customer engagement, education campaign, enrollment support, test phase, gradual rollout, and continuous support.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279565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Proposal - Two-Step Verification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00156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Background: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Elderly customers are often targeted by fraudulent activities.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396228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Two-Step Verification: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Combines iris and fingerprint recognition for enhanced security.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33199" y="492299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Advantages: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Enhanced Security, User-Friendly, Accessibility Features.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33199" y="58837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Implementation Steps: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Customer Engagement, Education Campaign, Enrollment Support, Test Phase, Gradual Rollout, Continuous Support.</a:t>
            </a:r>
            <a:endParaRPr lang="en-US" sz="175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91000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Adavantage 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293762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354294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414825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475357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535888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037993" y="596419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30468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233231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293762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354294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414825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475357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037993" y="535888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037993" y="596419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037993" y="656951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69937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172700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233231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293762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354294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414825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037993" y="475357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037993" y="535888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037993" y="596419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037993" y="656951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2037993" y="717482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445901"/>
            <a:ext cx="46558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Dataset Overview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675001" y="347352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Discover the key details of the credit card fraud dataset used in this project.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75001" y="4273153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a dataset of approximately 1.3 million transactions recorded over a two-year period.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75001" y="5072777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Learn about the dataset's source and its generation using the Sparkov Data Generation tool.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573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170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52650" y="3316248"/>
            <a:ext cx="4347329" cy="679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49"/>
              </a:lnSpc>
              <a:buNone/>
            </a:pPr>
            <a:endParaRPr lang="en-US" sz="4279" dirty="0"/>
          </a:p>
        </p:txBody>
      </p:sp>
      <p:sp>
        <p:nvSpPr>
          <p:cNvPr id="6" name="Text 3"/>
          <p:cNvSpPr/>
          <p:nvPr/>
        </p:nvSpPr>
        <p:spPr>
          <a:xfrm>
            <a:off x="2152650" y="4321493"/>
            <a:ext cx="10324981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9"/>
              </a:lnSpc>
              <a:buNone/>
            </a:pPr>
            <a:endParaRPr lang="en-US" sz="1712" dirty="0"/>
          </a:p>
        </p:txBody>
      </p:sp>
      <p:sp>
        <p:nvSpPr>
          <p:cNvPr id="7" name="Text 4"/>
          <p:cNvSpPr/>
          <p:nvPr/>
        </p:nvSpPr>
        <p:spPr>
          <a:xfrm>
            <a:off x="2152650" y="4913709"/>
            <a:ext cx="10324981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9"/>
              </a:lnSpc>
              <a:buNone/>
            </a:pPr>
            <a:endParaRPr lang="en-US" sz="1712" dirty="0"/>
          </a:p>
        </p:txBody>
      </p:sp>
      <p:sp>
        <p:nvSpPr>
          <p:cNvPr id="8" name="Text 5"/>
          <p:cNvSpPr/>
          <p:nvPr/>
        </p:nvSpPr>
        <p:spPr>
          <a:xfrm>
            <a:off x="2152650" y="5505926"/>
            <a:ext cx="10324981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9"/>
              </a:lnSpc>
              <a:buNone/>
            </a:pPr>
            <a:endParaRPr lang="en-US" sz="1712" dirty="0"/>
          </a:p>
        </p:txBody>
      </p:sp>
      <p:sp>
        <p:nvSpPr>
          <p:cNvPr id="9" name="Text 6"/>
          <p:cNvSpPr/>
          <p:nvPr/>
        </p:nvSpPr>
        <p:spPr>
          <a:xfrm>
            <a:off x="2152650" y="6098143"/>
            <a:ext cx="10324981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9"/>
              </a:lnSpc>
              <a:buNone/>
            </a:pPr>
            <a:endParaRPr lang="en-US" sz="1712" dirty="0"/>
          </a:p>
        </p:txBody>
      </p:sp>
      <p:sp>
        <p:nvSpPr>
          <p:cNvPr id="10" name="Text 7"/>
          <p:cNvSpPr/>
          <p:nvPr/>
        </p:nvSpPr>
        <p:spPr>
          <a:xfrm>
            <a:off x="2152650" y="6690360"/>
            <a:ext cx="10324981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9"/>
              </a:lnSpc>
              <a:buNone/>
            </a:pPr>
            <a:endParaRPr lang="en-US" sz="1712" dirty="0"/>
          </a:p>
        </p:txBody>
      </p:sp>
      <p:sp>
        <p:nvSpPr>
          <p:cNvPr id="11" name="Text 8"/>
          <p:cNvSpPr/>
          <p:nvPr/>
        </p:nvSpPr>
        <p:spPr>
          <a:xfrm>
            <a:off x="2152650" y="7282577"/>
            <a:ext cx="10324981" cy="347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9"/>
              </a:lnSpc>
              <a:buNone/>
            </a:pPr>
            <a:endParaRPr lang="en-US" sz="1712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3291"/>
          </a:xfrm>
          <a:prstGeom prst="rect">
            <a:avLst/>
          </a:prstGeom>
          <a:solidFill>
            <a:srgbClr val="080E26"/>
          </a:solidFill>
          <a:ln w="12144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692837" y="535186"/>
            <a:ext cx="3892510" cy="6081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89"/>
              </a:lnSpc>
              <a:buNone/>
            </a:pPr>
            <a:r>
              <a:rPr lang="en-US" sz="383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Column Details</a:t>
            </a:r>
            <a:endParaRPr lang="en-US" sz="3831" dirty="0"/>
          </a:p>
        </p:txBody>
      </p:sp>
      <p:sp>
        <p:nvSpPr>
          <p:cNvPr id="5" name="Shape 3"/>
          <p:cNvSpPr/>
          <p:nvPr/>
        </p:nvSpPr>
        <p:spPr>
          <a:xfrm>
            <a:off x="2692837" y="1532573"/>
            <a:ext cx="9244727" cy="6165533"/>
          </a:xfrm>
          <a:prstGeom prst="roundRect">
            <a:avLst>
              <a:gd name="adj" fmla="val 1421"/>
            </a:avLst>
          </a:prstGeom>
          <a:noFill/>
          <a:ln w="12144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704981" y="1544717"/>
            <a:ext cx="9220438" cy="55811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3210997" y="1669018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52"/>
              </a:lnSpc>
              <a:buSzPct val="100000"/>
              <a:buFont typeface="+mj-lt"/>
              <a:buAutoNum type="arabicPeriod" startAt="1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trans_date_trans_time:</a:t>
            </a:r>
            <a:pPr algn="l" indent="0" marL="0">
              <a:lnSpc>
                <a:spcPts val="2452"/>
              </a:lnSpc>
              <a:buNone/>
            </a:pP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Date and time of the transaction.</a:t>
            </a:r>
            <a:endParaRPr lang="en-US" sz="1532" dirty="0"/>
          </a:p>
        </p:txBody>
      </p:sp>
      <p:sp>
        <p:nvSpPr>
          <p:cNvPr id="8" name="Text 6"/>
          <p:cNvSpPr/>
          <p:nvPr/>
        </p:nvSpPr>
        <p:spPr>
          <a:xfrm>
            <a:off x="3210997" y="2097167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52"/>
              </a:lnSpc>
              <a:buSzPct val="100000"/>
              <a:buFont typeface="+mj-lt"/>
              <a:buAutoNum type="arabicPeriod" startAt="2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cc_num:</a:t>
            </a:r>
            <a:pPr algn="l" indent="0" marL="0">
              <a:lnSpc>
                <a:spcPts val="2452"/>
              </a:lnSpc>
              <a:buNone/>
            </a:pP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Credit card number (potentially masked for privacy).</a:t>
            </a:r>
            <a:endParaRPr lang="en-US" sz="1532" dirty="0"/>
          </a:p>
        </p:txBody>
      </p:sp>
      <p:sp>
        <p:nvSpPr>
          <p:cNvPr id="9" name="Text 7"/>
          <p:cNvSpPr/>
          <p:nvPr/>
        </p:nvSpPr>
        <p:spPr>
          <a:xfrm>
            <a:off x="3210997" y="2525316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52"/>
              </a:lnSpc>
              <a:buSzPct val="100000"/>
              <a:buFont typeface="+mj-lt"/>
              <a:buAutoNum type="arabicPeriod" startAt="3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merchant:</a:t>
            </a:r>
            <a:pPr algn="l" indent="0" marL="0">
              <a:lnSpc>
                <a:spcPts val="2452"/>
              </a:lnSpc>
              <a:buNone/>
            </a:pP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Name or identifier of the merchant involved.</a:t>
            </a:r>
            <a:endParaRPr lang="en-US" sz="1532" dirty="0"/>
          </a:p>
        </p:txBody>
      </p:sp>
      <p:sp>
        <p:nvSpPr>
          <p:cNvPr id="10" name="Text 8"/>
          <p:cNvSpPr/>
          <p:nvPr/>
        </p:nvSpPr>
        <p:spPr>
          <a:xfrm>
            <a:off x="3210997" y="2953464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52"/>
              </a:lnSpc>
              <a:buSzPct val="100000"/>
              <a:buFont typeface="+mj-lt"/>
              <a:buAutoNum type="arabicPeriod" startAt="4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category:</a:t>
            </a:r>
            <a:pPr algn="l" indent="0" marL="0">
              <a:lnSpc>
                <a:spcPts val="2452"/>
              </a:lnSpc>
              <a:buNone/>
            </a:pP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Categorization of the transaction (e.g., retail, dining).</a:t>
            </a:r>
            <a:endParaRPr lang="en-US" sz="1532" dirty="0"/>
          </a:p>
        </p:txBody>
      </p:sp>
      <p:sp>
        <p:nvSpPr>
          <p:cNvPr id="11" name="Text 9"/>
          <p:cNvSpPr/>
          <p:nvPr/>
        </p:nvSpPr>
        <p:spPr>
          <a:xfrm>
            <a:off x="3210997" y="3381613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52"/>
              </a:lnSpc>
              <a:buSzPct val="100000"/>
              <a:buFont typeface="+mj-lt"/>
              <a:buAutoNum type="arabicPeriod" startAt="5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amt:</a:t>
            </a:r>
            <a:pPr algn="l" indent="0" marL="0">
              <a:lnSpc>
                <a:spcPts val="2452"/>
              </a:lnSpc>
              <a:buNone/>
            </a:pP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Transaction amount.</a:t>
            </a:r>
            <a:endParaRPr lang="en-US" sz="1532" dirty="0"/>
          </a:p>
        </p:txBody>
      </p:sp>
      <p:sp>
        <p:nvSpPr>
          <p:cNvPr id="12" name="Text 10"/>
          <p:cNvSpPr/>
          <p:nvPr/>
        </p:nvSpPr>
        <p:spPr>
          <a:xfrm>
            <a:off x="3210997" y="3809762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52"/>
              </a:lnSpc>
              <a:buSzPct val="100000"/>
              <a:buFont typeface="+mj-lt"/>
              <a:buAutoNum type="arabicPeriod" startAt="6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gender:</a:t>
            </a:r>
            <a:pPr algn="l" indent="0" marL="0">
              <a:lnSpc>
                <a:spcPts val="2452"/>
              </a:lnSpc>
              <a:buNone/>
            </a:pP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Gender of the cardholder.</a:t>
            </a:r>
            <a:endParaRPr lang="en-US" sz="1532" dirty="0"/>
          </a:p>
        </p:txBody>
      </p:sp>
      <p:sp>
        <p:nvSpPr>
          <p:cNvPr id="13" name="Text 11"/>
          <p:cNvSpPr/>
          <p:nvPr/>
        </p:nvSpPr>
        <p:spPr>
          <a:xfrm>
            <a:off x="3210997" y="4237911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52"/>
              </a:lnSpc>
              <a:buSzPct val="100000"/>
              <a:buFont typeface="+mj-lt"/>
              <a:buAutoNum type="arabicPeriod" startAt="7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city_pop:</a:t>
            </a:r>
            <a:pPr algn="l" indent="0" marL="0">
              <a:lnSpc>
                <a:spcPts val="2452"/>
              </a:lnSpc>
              <a:buNone/>
            </a:pP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Population of the city where the cardholder is located.</a:t>
            </a:r>
            <a:endParaRPr lang="en-US" sz="1532" dirty="0"/>
          </a:p>
        </p:txBody>
      </p:sp>
      <p:sp>
        <p:nvSpPr>
          <p:cNvPr id="14" name="Text 12"/>
          <p:cNvSpPr/>
          <p:nvPr/>
        </p:nvSpPr>
        <p:spPr>
          <a:xfrm>
            <a:off x="3210997" y="4666059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52"/>
              </a:lnSpc>
              <a:buSzPct val="100000"/>
              <a:buFont typeface="+mj-lt"/>
              <a:buAutoNum type="arabicPeriod" startAt="8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job:</a:t>
            </a:r>
            <a:pPr algn="l" indent="0" marL="0">
              <a:lnSpc>
                <a:spcPts val="2452"/>
              </a:lnSpc>
              <a:buNone/>
            </a:pP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Occupation or job of the cardholder.</a:t>
            </a:r>
            <a:endParaRPr lang="en-US" sz="1532" dirty="0"/>
          </a:p>
        </p:txBody>
      </p:sp>
      <p:sp>
        <p:nvSpPr>
          <p:cNvPr id="15" name="Text 13"/>
          <p:cNvSpPr/>
          <p:nvPr/>
        </p:nvSpPr>
        <p:spPr>
          <a:xfrm>
            <a:off x="3210997" y="5094208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52"/>
              </a:lnSpc>
              <a:buSzPct val="100000"/>
              <a:buFont typeface="+mj-lt"/>
              <a:buAutoNum type="arabicPeriod" startAt="9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dob:</a:t>
            </a:r>
            <a:pPr algn="l" indent="0" marL="0">
              <a:lnSpc>
                <a:spcPts val="2452"/>
              </a:lnSpc>
              <a:buNone/>
            </a:pP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Date of birth of the cardholder.</a:t>
            </a:r>
            <a:endParaRPr lang="en-US" sz="1532" dirty="0"/>
          </a:p>
        </p:txBody>
      </p:sp>
      <p:sp>
        <p:nvSpPr>
          <p:cNvPr id="16" name="Text 14"/>
          <p:cNvSpPr/>
          <p:nvPr/>
        </p:nvSpPr>
        <p:spPr>
          <a:xfrm>
            <a:off x="3210997" y="5522357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52"/>
              </a:lnSpc>
              <a:buSzPct val="100000"/>
              <a:buFont typeface="+mj-lt"/>
              <a:buAutoNum type="arabicPeriod" startAt="10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is_fraud:</a:t>
            </a:r>
            <a:pPr algn="l" indent="0" marL="0">
              <a:lnSpc>
                <a:spcPts val="2452"/>
              </a:lnSpc>
              <a:buNone/>
            </a:pP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Binary indicator (0 or 1) for fraudulent transactions.</a:t>
            </a:r>
            <a:endParaRPr lang="en-US" sz="1532" dirty="0"/>
          </a:p>
        </p:txBody>
      </p:sp>
      <p:sp>
        <p:nvSpPr>
          <p:cNvPr id="17" name="Text 15"/>
          <p:cNvSpPr/>
          <p:nvPr/>
        </p:nvSpPr>
        <p:spPr>
          <a:xfrm>
            <a:off x="3210997" y="5950506"/>
            <a:ext cx="7594044" cy="6229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452"/>
              </a:lnSpc>
              <a:buSzPct val="100000"/>
              <a:buFont typeface="+mj-lt"/>
              <a:buAutoNum type="arabicPeriod" startAt="11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first and last:</a:t>
            </a:r>
            <a:pPr algn="l" indent="0" marL="0">
              <a:lnSpc>
                <a:spcPts val="2452"/>
              </a:lnSpc>
              <a:buNone/>
            </a:pP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The first and last name of the cardholder, providing personal identification details.</a:t>
            </a:r>
            <a:endParaRPr lang="en-US" sz="1532" dirty="0"/>
          </a:p>
        </p:txBody>
      </p:sp>
      <p:sp>
        <p:nvSpPr>
          <p:cNvPr id="18" name="Text 16"/>
          <p:cNvSpPr/>
          <p:nvPr/>
        </p:nvSpPr>
        <p:spPr>
          <a:xfrm>
            <a:off x="3210997" y="6690122"/>
            <a:ext cx="759404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52"/>
              </a:lnSpc>
              <a:buSzPct val="100000"/>
              <a:buFont typeface="+mj-lt"/>
              <a:buAutoNum type="arabicPeriod" startAt="12"/>
            </a:pPr>
            <a:r>
              <a:rPr lang="en-US" sz="1532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street:</a:t>
            </a:r>
            <a:pPr algn="l" indent="0" marL="0">
              <a:lnSpc>
                <a:spcPts val="2452"/>
              </a:lnSpc>
              <a:buNone/>
            </a:pPr>
            <a:r>
              <a:rPr lang="en-US" sz="1532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Street address of the cardholder, contributing to location specifics.</a:t>
            </a:r>
            <a:endParaRPr lang="en-US" sz="1532" dirty="0"/>
          </a:p>
        </p:txBody>
      </p:sp>
      <p:sp>
        <p:nvSpPr>
          <p:cNvPr id="19" name="Text 17"/>
          <p:cNvSpPr/>
          <p:nvPr/>
        </p:nvSpPr>
        <p:spPr>
          <a:xfrm>
            <a:off x="11201757" y="1669018"/>
            <a:ext cx="52911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52"/>
              </a:lnSpc>
              <a:buNone/>
            </a:pPr>
            <a:endParaRPr lang="en-US" sz="1532" dirty="0"/>
          </a:p>
        </p:txBody>
      </p:sp>
      <p:sp>
        <p:nvSpPr>
          <p:cNvPr id="20" name="Shape 18"/>
          <p:cNvSpPr/>
          <p:nvPr/>
        </p:nvSpPr>
        <p:spPr>
          <a:xfrm>
            <a:off x="2704981" y="7125891"/>
            <a:ext cx="9220438" cy="5600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2899648" y="7250192"/>
            <a:ext cx="7905393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52"/>
              </a:lnSpc>
              <a:buNone/>
            </a:pPr>
            <a:endParaRPr lang="en-US" sz="1532" dirty="0"/>
          </a:p>
        </p:txBody>
      </p:sp>
      <p:sp>
        <p:nvSpPr>
          <p:cNvPr id="22" name="Text 20"/>
          <p:cNvSpPr/>
          <p:nvPr/>
        </p:nvSpPr>
        <p:spPr>
          <a:xfrm>
            <a:off x="11201757" y="7250192"/>
            <a:ext cx="529114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52"/>
              </a:lnSpc>
              <a:buNone/>
            </a:pPr>
            <a:endParaRPr lang="en-US" sz="1532" dirty="0"/>
          </a:p>
        </p:txBody>
      </p:sp>
      <p:pic>
        <p:nvPicPr>
          <p:cNvPr id="2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080E26"/>
          </a:solidFill>
          <a:ln w="12263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043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631996" y="542211"/>
            <a:ext cx="3535680" cy="492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82"/>
              </a:lnSpc>
              <a:buNone/>
            </a:pPr>
            <a:r>
              <a:rPr lang="en-US" sz="3105" b="1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Dataset Summary</a:t>
            </a:r>
            <a:endParaRPr lang="en-US" sz="3105" dirty="0"/>
          </a:p>
        </p:txBody>
      </p:sp>
      <p:sp>
        <p:nvSpPr>
          <p:cNvPr id="7" name="Shape 4"/>
          <p:cNvSpPr/>
          <p:nvPr/>
        </p:nvSpPr>
        <p:spPr>
          <a:xfrm>
            <a:off x="2631996" y="1256943"/>
            <a:ext cx="9366290" cy="5894070"/>
          </a:xfrm>
          <a:prstGeom prst="roundRect">
            <a:avLst>
              <a:gd name="adj" fmla="val 1505"/>
            </a:avLst>
          </a:prstGeom>
          <a:noFill/>
          <a:ln w="12263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2644259" y="1269206"/>
            <a:ext cx="9341763" cy="58695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2841546" y="1395055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4"/>
              </a:lnSpc>
              <a:buNone/>
            </a:pPr>
            <a:r>
              <a:rPr lang="en-US" sz="1553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Dataset Summary:</a:t>
            </a:r>
            <a:endParaRPr lang="en-US" sz="1553" dirty="0"/>
          </a:p>
        </p:txBody>
      </p:sp>
      <p:sp>
        <p:nvSpPr>
          <p:cNvPr id="10" name="Text 7"/>
          <p:cNvSpPr/>
          <p:nvPr/>
        </p:nvSpPr>
        <p:spPr>
          <a:xfrm>
            <a:off x="2841546" y="1828681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Rows: 1,296,675</a:t>
            </a:r>
            <a:endParaRPr lang="en-US" sz="1553" dirty="0"/>
          </a:p>
        </p:txBody>
      </p:sp>
      <p:sp>
        <p:nvSpPr>
          <p:cNvPr id="11" name="Text 8"/>
          <p:cNvSpPr/>
          <p:nvPr/>
        </p:nvSpPr>
        <p:spPr>
          <a:xfrm>
            <a:off x="2841546" y="2262307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Columns: 28</a:t>
            </a:r>
            <a:endParaRPr lang="en-US" sz="1553" dirty="0"/>
          </a:p>
        </p:txBody>
      </p:sp>
      <p:sp>
        <p:nvSpPr>
          <p:cNvPr id="12" name="Text 9"/>
          <p:cNvSpPr/>
          <p:nvPr/>
        </p:nvSpPr>
        <p:spPr>
          <a:xfrm>
            <a:off x="2841546" y="2695932"/>
            <a:ext cx="2366129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1"/>
              </a:lnSpc>
              <a:buNone/>
            </a:pPr>
            <a:r>
              <a:rPr lang="en-US" sz="232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Time Range:</a:t>
            </a:r>
            <a:endParaRPr lang="en-US" sz="2329" dirty="0"/>
          </a:p>
        </p:txBody>
      </p:sp>
      <p:sp>
        <p:nvSpPr>
          <p:cNvPr id="13" name="Text 10"/>
          <p:cNvSpPr/>
          <p:nvPr/>
        </p:nvSpPr>
        <p:spPr>
          <a:xfrm>
            <a:off x="2841546" y="3183850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Start Date: 2019/01/01</a:t>
            </a:r>
            <a:endParaRPr lang="en-US" sz="1553" dirty="0"/>
          </a:p>
        </p:txBody>
      </p:sp>
      <p:sp>
        <p:nvSpPr>
          <p:cNvPr id="14" name="Text 11"/>
          <p:cNvSpPr/>
          <p:nvPr/>
        </p:nvSpPr>
        <p:spPr>
          <a:xfrm>
            <a:off x="2841546" y="3617476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End Date: 2020/06/21</a:t>
            </a:r>
            <a:endParaRPr lang="en-US" sz="1553" dirty="0"/>
          </a:p>
        </p:txBody>
      </p:sp>
      <p:sp>
        <p:nvSpPr>
          <p:cNvPr id="15" name="Text 12"/>
          <p:cNvSpPr/>
          <p:nvPr/>
        </p:nvSpPr>
        <p:spPr>
          <a:xfrm>
            <a:off x="2841546" y="4051102"/>
            <a:ext cx="2933700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1"/>
              </a:lnSpc>
              <a:buNone/>
            </a:pPr>
            <a:r>
              <a:rPr lang="en-US" sz="232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Gender Distribution:</a:t>
            </a:r>
            <a:endParaRPr lang="en-US" sz="2329" dirty="0"/>
          </a:p>
        </p:txBody>
      </p:sp>
      <p:sp>
        <p:nvSpPr>
          <p:cNvPr id="16" name="Text 13"/>
          <p:cNvSpPr/>
          <p:nvPr/>
        </p:nvSpPr>
        <p:spPr>
          <a:xfrm>
            <a:off x="2841546" y="4539020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Females: 709,863</a:t>
            </a:r>
            <a:endParaRPr lang="en-US" sz="1553" dirty="0"/>
          </a:p>
        </p:txBody>
      </p:sp>
      <p:sp>
        <p:nvSpPr>
          <p:cNvPr id="17" name="Text 14"/>
          <p:cNvSpPr/>
          <p:nvPr/>
        </p:nvSpPr>
        <p:spPr>
          <a:xfrm>
            <a:off x="2841546" y="4972645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Males: 586,812</a:t>
            </a:r>
            <a:endParaRPr lang="en-US" sz="1553" dirty="0"/>
          </a:p>
        </p:txBody>
      </p:sp>
      <p:sp>
        <p:nvSpPr>
          <p:cNvPr id="18" name="Text 15"/>
          <p:cNvSpPr/>
          <p:nvPr/>
        </p:nvSpPr>
        <p:spPr>
          <a:xfrm>
            <a:off x="2841546" y="5406271"/>
            <a:ext cx="3253740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1"/>
              </a:lnSpc>
              <a:buNone/>
            </a:pPr>
            <a:r>
              <a:rPr lang="en-US" sz="232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Merchant Information:</a:t>
            </a:r>
            <a:endParaRPr lang="en-US" sz="2329" dirty="0"/>
          </a:p>
        </p:txBody>
      </p:sp>
      <p:sp>
        <p:nvSpPr>
          <p:cNvPr id="19" name="Text 16"/>
          <p:cNvSpPr/>
          <p:nvPr/>
        </p:nvSpPr>
        <p:spPr>
          <a:xfrm>
            <a:off x="2841546" y="5894189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Number of Merchants: 693</a:t>
            </a:r>
            <a:endParaRPr lang="en-US" sz="1553" dirty="0"/>
          </a:p>
        </p:txBody>
      </p:sp>
      <p:sp>
        <p:nvSpPr>
          <p:cNvPr id="20" name="Text 17"/>
          <p:cNvSpPr/>
          <p:nvPr/>
        </p:nvSpPr>
        <p:spPr>
          <a:xfrm>
            <a:off x="2841546" y="6327815"/>
            <a:ext cx="3582353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Transaction Categories : 14</a:t>
            </a:r>
            <a:endParaRPr lang="en-US" sz="1553" dirty="0"/>
          </a:p>
        </p:txBody>
      </p:sp>
      <p:sp>
        <p:nvSpPr>
          <p:cNvPr id="21" name="Text 18"/>
          <p:cNvSpPr/>
          <p:nvPr/>
        </p:nvSpPr>
        <p:spPr>
          <a:xfrm>
            <a:off x="6825853" y="1395055"/>
            <a:ext cx="3970020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1"/>
              </a:lnSpc>
              <a:buNone/>
            </a:pPr>
            <a:r>
              <a:rPr lang="en-US" sz="232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Transaction Amount Range:</a:t>
            </a:r>
            <a:endParaRPr lang="en-US" sz="2329" dirty="0"/>
          </a:p>
        </p:txBody>
      </p:sp>
      <p:sp>
        <p:nvSpPr>
          <p:cNvPr id="22" name="Text 19"/>
          <p:cNvSpPr/>
          <p:nvPr/>
        </p:nvSpPr>
        <p:spPr>
          <a:xfrm>
            <a:off x="6825853" y="1882973"/>
            <a:ext cx="4963001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Minimum: $1.0 USD</a:t>
            </a:r>
            <a:endParaRPr lang="en-US" sz="1553" dirty="0"/>
          </a:p>
        </p:txBody>
      </p:sp>
      <p:sp>
        <p:nvSpPr>
          <p:cNvPr id="23" name="Text 20"/>
          <p:cNvSpPr/>
          <p:nvPr/>
        </p:nvSpPr>
        <p:spPr>
          <a:xfrm>
            <a:off x="6825853" y="2316599"/>
            <a:ext cx="4963001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Maximum: $28,948.9 USD</a:t>
            </a:r>
            <a:endParaRPr lang="en-US" sz="1553" dirty="0"/>
          </a:p>
        </p:txBody>
      </p:sp>
      <p:sp>
        <p:nvSpPr>
          <p:cNvPr id="24" name="Text 21"/>
          <p:cNvSpPr/>
          <p:nvPr/>
        </p:nvSpPr>
        <p:spPr>
          <a:xfrm>
            <a:off x="6825853" y="2750225"/>
            <a:ext cx="2366129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1"/>
              </a:lnSpc>
              <a:buNone/>
            </a:pPr>
            <a:r>
              <a:rPr lang="en-US" sz="232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City Details:</a:t>
            </a:r>
            <a:endParaRPr lang="en-US" sz="2329" dirty="0"/>
          </a:p>
        </p:txBody>
      </p:sp>
      <p:sp>
        <p:nvSpPr>
          <p:cNvPr id="25" name="Text 22"/>
          <p:cNvSpPr/>
          <p:nvPr/>
        </p:nvSpPr>
        <p:spPr>
          <a:xfrm>
            <a:off x="6825853" y="3238143"/>
            <a:ext cx="4963001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Number of Cities: 894</a:t>
            </a:r>
            <a:endParaRPr lang="en-US" sz="1553" dirty="0"/>
          </a:p>
        </p:txBody>
      </p:sp>
      <p:sp>
        <p:nvSpPr>
          <p:cNvPr id="26" name="Text 23"/>
          <p:cNvSpPr/>
          <p:nvPr/>
        </p:nvSpPr>
        <p:spPr>
          <a:xfrm>
            <a:off x="6825853" y="3671768"/>
            <a:ext cx="4963001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Number of States: 21</a:t>
            </a:r>
            <a:endParaRPr lang="en-US" sz="1553" dirty="0"/>
          </a:p>
        </p:txBody>
      </p:sp>
      <p:sp>
        <p:nvSpPr>
          <p:cNvPr id="27" name="Text 24"/>
          <p:cNvSpPr/>
          <p:nvPr/>
        </p:nvSpPr>
        <p:spPr>
          <a:xfrm>
            <a:off x="6825853" y="4105394"/>
            <a:ext cx="4963001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4"/>
              </a:lnSpc>
              <a:buNone/>
            </a:pPr>
            <a:r>
              <a:rPr lang="en-US" sz="1553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Population Range:</a:t>
            </a:r>
            <a:pPr indent="0" marL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23 to 2,906,700</a:t>
            </a:r>
            <a:endParaRPr lang="en-US" sz="1553" dirty="0"/>
          </a:p>
        </p:txBody>
      </p:sp>
      <p:sp>
        <p:nvSpPr>
          <p:cNvPr id="28" name="Text 25"/>
          <p:cNvSpPr/>
          <p:nvPr/>
        </p:nvSpPr>
        <p:spPr>
          <a:xfrm>
            <a:off x="6825853" y="4539020"/>
            <a:ext cx="2366129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1"/>
              </a:lnSpc>
              <a:buNone/>
            </a:pPr>
            <a:r>
              <a:rPr lang="en-US" sz="232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Age Constraint:</a:t>
            </a:r>
            <a:endParaRPr lang="en-US" sz="2329" dirty="0"/>
          </a:p>
        </p:txBody>
      </p:sp>
      <p:sp>
        <p:nvSpPr>
          <p:cNvPr id="29" name="Text 26"/>
          <p:cNvSpPr/>
          <p:nvPr/>
        </p:nvSpPr>
        <p:spPr>
          <a:xfrm>
            <a:off x="6825853" y="5026938"/>
            <a:ext cx="4963001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Minimum Age: 18</a:t>
            </a:r>
            <a:endParaRPr lang="en-US" sz="1553" dirty="0"/>
          </a:p>
        </p:txBody>
      </p:sp>
      <p:sp>
        <p:nvSpPr>
          <p:cNvPr id="30" name="Text 27"/>
          <p:cNvSpPr/>
          <p:nvPr/>
        </p:nvSpPr>
        <p:spPr>
          <a:xfrm>
            <a:off x="6825853" y="5460563"/>
            <a:ext cx="2366129" cy="3696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1"/>
              </a:lnSpc>
              <a:buNone/>
            </a:pPr>
            <a:r>
              <a:rPr lang="en-US" sz="232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Target Variable:</a:t>
            </a:r>
            <a:endParaRPr lang="en-US" sz="2329" dirty="0"/>
          </a:p>
        </p:txBody>
      </p:sp>
      <p:sp>
        <p:nvSpPr>
          <p:cNvPr id="31" name="Text 28"/>
          <p:cNvSpPr/>
          <p:nvPr/>
        </p:nvSpPr>
        <p:spPr>
          <a:xfrm>
            <a:off x="7141250" y="5948482"/>
            <a:ext cx="4647605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484"/>
              </a:lnSpc>
              <a:buSzPct val="100000"/>
              <a:buChar char="•"/>
            </a:pPr>
            <a:r>
              <a:rPr lang="en-US" sz="1553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Fraudulent Transactions (is_fraud = 1):</a:t>
            </a:r>
            <a:pPr algn="l" indent="0" marL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7,506</a:t>
            </a:r>
            <a:endParaRPr lang="en-US" sz="1553" dirty="0"/>
          </a:p>
        </p:txBody>
      </p:sp>
      <p:sp>
        <p:nvSpPr>
          <p:cNvPr id="32" name="Text 29"/>
          <p:cNvSpPr/>
          <p:nvPr/>
        </p:nvSpPr>
        <p:spPr>
          <a:xfrm>
            <a:off x="7141250" y="6382107"/>
            <a:ext cx="4647605" cy="6307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484"/>
              </a:lnSpc>
              <a:buSzPct val="100000"/>
              <a:buChar char="•"/>
            </a:pPr>
            <a:r>
              <a:rPr lang="en-US" sz="1553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Non-Fraudulent Transactions (is_fraud = 0):</a:t>
            </a:r>
            <a:pPr algn="l" indent="0" marL="0">
              <a:lnSpc>
                <a:spcPts val="2484"/>
              </a:lnSpc>
              <a:buNone/>
            </a:pPr>
            <a:r>
              <a:rPr lang="en-US" sz="1553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1,289,169</a:t>
            </a:r>
            <a:endParaRPr lang="en-US" sz="1553" dirty="0"/>
          </a:p>
        </p:txBody>
      </p:sp>
      <p:sp>
        <p:nvSpPr>
          <p:cNvPr id="33" name="Text 30"/>
          <p:cNvSpPr/>
          <p:nvPr/>
        </p:nvSpPr>
        <p:spPr>
          <a:xfrm>
            <a:off x="2631996" y="7372826"/>
            <a:ext cx="9366290" cy="315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84"/>
              </a:lnSpc>
              <a:buNone/>
            </a:pPr>
            <a:endParaRPr lang="en-US" sz="1553" dirty="0"/>
          </a:p>
        </p:txBody>
      </p:sp>
      <p:pic>
        <p:nvPicPr>
          <p:cNvPr id="3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70842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EDA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1736050"/>
            <a:ext cx="10554414" cy="5785128"/>
          </a:xfrm>
          <a:prstGeom prst="roundRect">
            <a:avLst>
              <a:gd name="adj" fmla="val 1728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2051804" y="1749862"/>
            <a:ext cx="10526792" cy="44832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94" y="1890713"/>
            <a:ext cx="4838938" cy="371296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274094" y="5736908"/>
            <a:ext cx="53973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396" y="1890713"/>
            <a:ext cx="3752612" cy="389382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2051804" y="6233160"/>
            <a:ext cx="10526792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2274094" y="6374011"/>
            <a:ext cx="53973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8123396" y="6374011"/>
            <a:ext cx="42330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2051804" y="6870263"/>
            <a:ext cx="10526792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1"/>
          <p:cNvSpPr/>
          <p:nvPr/>
        </p:nvSpPr>
        <p:spPr>
          <a:xfrm>
            <a:off x="2274094" y="7011114"/>
            <a:ext cx="53973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8123396" y="7011114"/>
            <a:ext cx="42330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8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037993" y="1835825"/>
            <a:ext cx="10554414" cy="4557832"/>
          </a:xfrm>
          <a:prstGeom prst="roundRect">
            <a:avLst>
              <a:gd name="adj" fmla="val 2194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051804" y="1849636"/>
            <a:ext cx="10526792" cy="38931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975" y="1990487"/>
            <a:ext cx="4814292" cy="250959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273975" y="4633317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181" y="1990487"/>
            <a:ext cx="4815245" cy="3611404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2051804" y="5742742"/>
            <a:ext cx="10526792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2273975" y="5883593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541181" y="5883593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818489"/>
          </a:xfrm>
          <a:prstGeom prst="rect">
            <a:avLst/>
          </a:prstGeom>
          <a:solidFill>
            <a:srgbClr val="080E26"/>
          </a:solidFill>
          <a:ln w="9644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4417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167" y="2371844"/>
            <a:ext cx="4864418" cy="40536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621167" y="6600349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7" name="Text 3"/>
          <p:cNvSpPr/>
          <p:nvPr/>
        </p:nvSpPr>
        <p:spPr>
          <a:xfrm>
            <a:off x="3621167" y="7023973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8" name="Text 4"/>
          <p:cNvSpPr/>
          <p:nvPr/>
        </p:nvSpPr>
        <p:spPr>
          <a:xfrm>
            <a:off x="3621167" y="7447598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9" name="Text 5"/>
          <p:cNvSpPr/>
          <p:nvPr/>
        </p:nvSpPr>
        <p:spPr>
          <a:xfrm>
            <a:off x="3621167" y="7871222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0" name="Text 6"/>
          <p:cNvSpPr/>
          <p:nvPr/>
        </p:nvSpPr>
        <p:spPr>
          <a:xfrm>
            <a:off x="3621167" y="8294846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1" name="Text 7"/>
          <p:cNvSpPr/>
          <p:nvPr/>
        </p:nvSpPr>
        <p:spPr>
          <a:xfrm>
            <a:off x="3621167" y="871847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2" name="Text 8"/>
          <p:cNvSpPr/>
          <p:nvPr/>
        </p:nvSpPr>
        <p:spPr>
          <a:xfrm>
            <a:off x="3621167" y="9142095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endParaRPr lang="en-US" sz="1225" dirty="0"/>
          </a:p>
        </p:txBody>
      </p:sp>
      <p:pic>
        <p:nvPicPr>
          <p:cNvPr id="1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91000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kk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293762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354294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19599" y="414825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19599" y="475357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319599" y="535888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319599" y="596419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2023-12-23T11:33:40Z</dcterms:created>
  <dcterms:modified xsi:type="dcterms:W3CDTF">2023-12-23T11:33:40Z</dcterms:modified>
</cp:coreProperties>
</file>